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58"/>
  </p:notesMasterIdLst>
  <p:sldIdLst>
    <p:sldId id="256" r:id="rId2"/>
    <p:sldId id="408" r:id="rId3"/>
    <p:sldId id="410" r:id="rId4"/>
    <p:sldId id="259" r:id="rId5"/>
    <p:sldId id="413" r:id="rId6"/>
    <p:sldId id="411" r:id="rId7"/>
    <p:sldId id="412" r:id="rId8"/>
    <p:sldId id="414" r:id="rId9"/>
    <p:sldId id="415" r:id="rId10"/>
    <p:sldId id="416" r:id="rId11"/>
    <p:sldId id="417" r:id="rId12"/>
    <p:sldId id="418" r:id="rId13"/>
    <p:sldId id="311" r:id="rId14"/>
    <p:sldId id="454" r:id="rId15"/>
    <p:sldId id="419" r:id="rId16"/>
    <p:sldId id="423" r:id="rId17"/>
    <p:sldId id="432" r:id="rId18"/>
    <p:sldId id="433" r:id="rId19"/>
    <p:sldId id="434" r:id="rId20"/>
    <p:sldId id="435" r:id="rId21"/>
    <p:sldId id="436" r:id="rId22"/>
    <p:sldId id="437" r:id="rId23"/>
    <p:sldId id="424" r:id="rId24"/>
    <p:sldId id="367" r:id="rId25"/>
    <p:sldId id="421" r:id="rId26"/>
    <p:sldId id="422" r:id="rId27"/>
    <p:sldId id="420" r:id="rId28"/>
    <p:sldId id="382" r:id="rId29"/>
    <p:sldId id="425" r:id="rId30"/>
    <p:sldId id="426" r:id="rId31"/>
    <p:sldId id="428" r:id="rId32"/>
    <p:sldId id="427" r:id="rId33"/>
    <p:sldId id="429" r:id="rId34"/>
    <p:sldId id="430" r:id="rId35"/>
    <p:sldId id="455" r:id="rId36"/>
    <p:sldId id="456" r:id="rId37"/>
    <p:sldId id="431" r:id="rId38"/>
    <p:sldId id="438" r:id="rId39"/>
    <p:sldId id="439" r:id="rId40"/>
    <p:sldId id="440" r:id="rId41"/>
    <p:sldId id="441" r:id="rId42"/>
    <p:sldId id="461" r:id="rId43"/>
    <p:sldId id="442" r:id="rId44"/>
    <p:sldId id="443" r:id="rId45"/>
    <p:sldId id="446" r:id="rId46"/>
    <p:sldId id="444" r:id="rId47"/>
    <p:sldId id="445" r:id="rId48"/>
    <p:sldId id="458" r:id="rId49"/>
    <p:sldId id="459" r:id="rId50"/>
    <p:sldId id="447" r:id="rId51"/>
    <p:sldId id="448" r:id="rId52"/>
    <p:sldId id="449" r:id="rId53"/>
    <p:sldId id="452" r:id="rId54"/>
    <p:sldId id="453" r:id="rId55"/>
    <p:sldId id="460" r:id="rId56"/>
    <p:sldId id="343" r:id="rId57"/>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2C"/>
    <a:srgbClr val="393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2" autoAdjust="0"/>
    <p:restoredTop sz="94660"/>
  </p:normalViewPr>
  <p:slideViewPr>
    <p:cSldViewPr snapToGrid="0">
      <p:cViewPr varScale="1">
        <p:scale>
          <a:sx n="50" d="100"/>
          <a:sy n="50" d="100"/>
        </p:scale>
        <p:origin x="36" y="4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7/26/2024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16</a:t>
            </a:fld>
            <a:endParaRPr lang="en-US"/>
          </a:p>
        </p:txBody>
      </p:sp>
    </p:spTree>
    <p:extLst>
      <p:ext uri="{BB962C8B-B14F-4D97-AF65-F5344CB8AC3E}">
        <p14:creationId xmlns:p14="http://schemas.microsoft.com/office/powerpoint/2010/main" val="434112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45</a:t>
            </a:fld>
            <a:endParaRPr lang="en-US"/>
          </a:p>
        </p:txBody>
      </p:sp>
    </p:spTree>
    <p:extLst>
      <p:ext uri="{BB962C8B-B14F-4D97-AF65-F5344CB8AC3E}">
        <p14:creationId xmlns:p14="http://schemas.microsoft.com/office/powerpoint/2010/main" val="140976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48</a:t>
            </a:fld>
            <a:endParaRPr lang="en-US"/>
          </a:p>
        </p:txBody>
      </p:sp>
    </p:spTree>
    <p:extLst>
      <p:ext uri="{BB962C8B-B14F-4D97-AF65-F5344CB8AC3E}">
        <p14:creationId xmlns:p14="http://schemas.microsoft.com/office/powerpoint/2010/main" val="23520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49</a:t>
            </a:fld>
            <a:endParaRPr lang="en-US"/>
          </a:p>
        </p:txBody>
      </p:sp>
    </p:spTree>
    <p:extLst>
      <p:ext uri="{BB962C8B-B14F-4D97-AF65-F5344CB8AC3E}">
        <p14:creationId xmlns:p14="http://schemas.microsoft.com/office/powerpoint/2010/main" val="860150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23</a:t>
            </a:fld>
            <a:endParaRPr lang="en-US"/>
          </a:p>
        </p:txBody>
      </p:sp>
    </p:spTree>
    <p:extLst>
      <p:ext uri="{BB962C8B-B14F-4D97-AF65-F5344CB8AC3E}">
        <p14:creationId xmlns:p14="http://schemas.microsoft.com/office/powerpoint/2010/main" val="941613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24</a:t>
            </a:fld>
            <a:endParaRPr lang="en-US"/>
          </a:p>
        </p:txBody>
      </p:sp>
    </p:spTree>
    <p:extLst>
      <p:ext uri="{BB962C8B-B14F-4D97-AF65-F5344CB8AC3E}">
        <p14:creationId xmlns:p14="http://schemas.microsoft.com/office/powerpoint/2010/main" val="3145443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25</a:t>
            </a:fld>
            <a:endParaRPr lang="en-US"/>
          </a:p>
        </p:txBody>
      </p:sp>
    </p:spTree>
    <p:extLst>
      <p:ext uri="{BB962C8B-B14F-4D97-AF65-F5344CB8AC3E}">
        <p14:creationId xmlns:p14="http://schemas.microsoft.com/office/powerpoint/2010/main" val="2284508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26</a:t>
            </a:fld>
            <a:endParaRPr lang="en-US"/>
          </a:p>
        </p:txBody>
      </p:sp>
    </p:spTree>
    <p:extLst>
      <p:ext uri="{BB962C8B-B14F-4D97-AF65-F5344CB8AC3E}">
        <p14:creationId xmlns:p14="http://schemas.microsoft.com/office/powerpoint/2010/main" val="33209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27</a:t>
            </a:fld>
            <a:endParaRPr lang="en-US"/>
          </a:p>
        </p:txBody>
      </p:sp>
    </p:spTree>
    <p:extLst>
      <p:ext uri="{BB962C8B-B14F-4D97-AF65-F5344CB8AC3E}">
        <p14:creationId xmlns:p14="http://schemas.microsoft.com/office/powerpoint/2010/main" val="2431138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35</a:t>
            </a:fld>
            <a:endParaRPr lang="en-US"/>
          </a:p>
        </p:txBody>
      </p:sp>
    </p:spTree>
    <p:extLst>
      <p:ext uri="{BB962C8B-B14F-4D97-AF65-F5344CB8AC3E}">
        <p14:creationId xmlns:p14="http://schemas.microsoft.com/office/powerpoint/2010/main" val="18079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36</a:t>
            </a:fld>
            <a:endParaRPr lang="en-US"/>
          </a:p>
        </p:txBody>
      </p:sp>
    </p:spTree>
    <p:extLst>
      <p:ext uri="{BB962C8B-B14F-4D97-AF65-F5344CB8AC3E}">
        <p14:creationId xmlns:p14="http://schemas.microsoft.com/office/powerpoint/2010/main" val="4054748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42</a:t>
            </a:fld>
            <a:endParaRPr lang="en-US"/>
          </a:p>
        </p:txBody>
      </p:sp>
    </p:spTree>
    <p:extLst>
      <p:ext uri="{BB962C8B-B14F-4D97-AF65-F5344CB8AC3E}">
        <p14:creationId xmlns:p14="http://schemas.microsoft.com/office/powerpoint/2010/main" val="1048150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4335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3125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50315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7/26/2024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28456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99819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7881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6364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34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7/26/2024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666481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7/26/2024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145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7/26/2024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4261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7/26/2024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91507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744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7/26/2024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624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7/26/2024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3257736135"/>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p:txBody>
          <a:bodyPr>
            <a:normAutofit/>
          </a:bodyPr>
          <a:lstStyle/>
          <a:p>
            <a:r>
              <a:rPr lang="en-US" sz="11500" b="1" dirty="0">
                <a:ln>
                  <a:solidFill>
                    <a:schemeClr val="bg1"/>
                  </a:solidFill>
                </a:ln>
                <a:solidFill>
                  <a:schemeClr val="tx2">
                    <a:lumMod val="25000"/>
                  </a:schemeClr>
                </a:solidFill>
                <a:effectLst>
                  <a:outerShdw blurRad="50800" dist="38100" algn="l" rotWithShape="0">
                    <a:prstClr val="black">
                      <a:alpha val="40000"/>
                    </a:prstClr>
                  </a:outerShdw>
                </a:effectLst>
              </a:rPr>
              <a:t>Parables</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04</a:t>
            </a:r>
          </a:p>
          <a:p>
            <a:r>
              <a:rPr lang="en-US" sz="2800" b="1"/>
              <a:t>Mark 4</a:t>
            </a:r>
            <a:endParaRPr lang="en-US" sz="2800" b="1" dirty="0"/>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4:7-9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7 And some fell among thorns, and the thorns grew up, and choked it, and it yielded no fruit.</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2" name="Picture 4" descr="Other seed fell among thorns which grew up and choked the plants so they did not bear grain. – Slide 6">
            <a:extLst>
              <a:ext uri="{FF2B5EF4-FFF2-40B4-BE49-F238E27FC236}">
                <a16:creationId xmlns:a16="http://schemas.microsoft.com/office/drawing/2014/main" id="{9E339C0B-BD88-90CA-CF0A-4E3388EE63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72" r="6435"/>
          <a:stretch/>
        </p:blipFill>
        <p:spPr bwMode="auto">
          <a:xfrm>
            <a:off x="1073151" y="2247900"/>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613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4:8-9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8 And other fell on good ground, and did yield fruit that sprang up and increased; and brought forth, some thirty, and some sixty, and some an hundred.</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6" name="Picture 4" descr="Some seed were 60 times more productive. Some produced 100 times more grain. Jesus told the crowds, ‘Whoever has ears let them hear.’ – Slide 9">
            <a:extLst>
              <a:ext uri="{FF2B5EF4-FFF2-40B4-BE49-F238E27FC236}">
                <a16:creationId xmlns:a16="http://schemas.microsoft.com/office/drawing/2014/main" id="{E2A0F54E-E301-CD27-3F07-82399DE87A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843" r="15349"/>
          <a:stretch/>
        </p:blipFill>
        <p:spPr bwMode="auto">
          <a:xfrm>
            <a:off x="1073150" y="2305049"/>
            <a:ext cx="3547533"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28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9 And he said unto them, He that hath ears to hear, let him hear.</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8" name="Picture 2" descr="Slide 28">
            <a:extLst>
              <a:ext uri="{FF2B5EF4-FFF2-40B4-BE49-F238E27FC236}">
                <a16:creationId xmlns:a16="http://schemas.microsoft.com/office/drawing/2014/main" id="{AAF69B7B-02E1-308A-23F9-55A112C3FE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782" t="5399" b="44454"/>
          <a:stretch/>
        </p:blipFill>
        <p:spPr bwMode="auto">
          <a:xfrm>
            <a:off x="1073151" y="2381249"/>
            <a:ext cx="3618490" cy="3560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803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Parables</a:t>
            </a:r>
            <a:br>
              <a:rPr lang="en-US" sz="3600" b="1" dirty="0">
                <a:solidFill>
                  <a:schemeClr val="accent1">
                    <a:lumMod val="40000"/>
                    <a:lumOff val="60000"/>
                  </a:schemeClr>
                </a:solidFill>
              </a:rPr>
            </a:br>
            <a:r>
              <a:rPr lang="en-US" sz="3200" b="1" dirty="0">
                <a:solidFill>
                  <a:schemeClr val="accent1">
                    <a:lumMod val="40000"/>
                    <a:lumOff val="60000"/>
                  </a:schemeClr>
                </a:solidFill>
              </a:rPr>
              <a:t>Mark 4:10-12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800" b="1" dirty="0"/>
              <a:t>10 And when he was alone, they that were about him with the twelve asked of him the parable.</a:t>
            </a:r>
          </a:p>
        </p:txBody>
      </p:sp>
      <p:pic>
        <p:nvPicPr>
          <p:cNvPr id="7" name="Picture Placeholder 6">
            <a:extLst>
              <a:ext uri="{FF2B5EF4-FFF2-40B4-BE49-F238E27FC236}">
                <a16:creationId xmlns:a16="http://schemas.microsoft.com/office/drawing/2014/main" id="{CBBD53CC-88DE-9B1F-67FC-E0BC221A4A5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564333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Parables</a:t>
            </a:r>
            <a:br>
              <a:rPr lang="en-US" sz="3600" b="1" dirty="0">
                <a:solidFill>
                  <a:schemeClr val="accent1">
                    <a:lumMod val="40000"/>
                    <a:lumOff val="60000"/>
                  </a:schemeClr>
                </a:solidFill>
              </a:rPr>
            </a:br>
            <a:r>
              <a:rPr lang="en-US" sz="3200" b="1" dirty="0">
                <a:solidFill>
                  <a:schemeClr val="accent1">
                    <a:lumMod val="40000"/>
                    <a:lumOff val="60000"/>
                  </a:schemeClr>
                </a:solidFill>
              </a:rPr>
              <a:t>Mark 4:10-12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11 And he said unto them, Unto you it is given to know the mystery of the kingdom of God: but unto them that are without, all these things are done in parables:</a:t>
            </a:r>
          </a:p>
        </p:txBody>
      </p:sp>
      <p:pic>
        <p:nvPicPr>
          <p:cNvPr id="12" name="Picture Placeholder 11">
            <a:extLst>
              <a:ext uri="{FF2B5EF4-FFF2-40B4-BE49-F238E27FC236}">
                <a16:creationId xmlns:a16="http://schemas.microsoft.com/office/drawing/2014/main" id="{8FAB4F07-32B1-0953-7D71-DA3CE34534C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020896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Parables</a:t>
            </a:r>
            <a:br>
              <a:rPr lang="en-US" sz="3600" b="1" dirty="0">
                <a:solidFill>
                  <a:schemeClr val="accent1">
                    <a:lumMod val="40000"/>
                    <a:lumOff val="60000"/>
                  </a:schemeClr>
                </a:solidFill>
              </a:rPr>
            </a:br>
            <a:r>
              <a:rPr lang="en-US" sz="3200" b="1" dirty="0">
                <a:solidFill>
                  <a:schemeClr val="accent1">
                    <a:lumMod val="40000"/>
                    <a:lumOff val="60000"/>
                  </a:schemeClr>
                </a:solidFill>
              </a:rPr>
              <a:t>Mark 4:12</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lnSpcReduction="10000"/>
          </a:bodyPr>
          <a:lstStyle/>
          <a:p>
            <a:r>
              <a:rPr lang="en-US" sz="3600" b="1" dirty="0"/>
              <a:t>12 That seeing they may see, and not perceive; and hearing they may hear, and not understand; lest at any time they should be converted, and their sins should be forgiven them.</a:t>
            </a:r>
          </a:p>
        </p:txBody>
      </p:sp>
      <p:pic>
        <p:nvPicPr>
          <p:cNvPr id="8" name="Picture Placeholder 7">
            <a:extLst>
              <a:ext uri="{FF2B5EF4-FFF2-40B4-BE49-F238E27FC236}">
                <a16:creationId xmlns:a16="http://schemas.microsoft.com/office/drawing/2014/main" id="{FF9ED2E4-826D-4DE4-453C-001E189B749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523567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sz="4800" dirty="0">
                <a:solidFill>
                  <a:schemeClr val="tx2">
                    <a:lumMod val="10000"/>
                  </a:schemeClr>
                </a:solidFill>
              </a:rPr>
              <a:t>This is quoted </a:t>
            </a:r>
            <a:r>
              <a:rPr lang="en-US" sz="4800" dirty="0"/>
              <a:t>from Isaiah 6:10</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4400" b="1" dirty="0"/>
              <a:t>“Make the heart of this people fat, and make their ears heavy, and shut their eyes; lest they see with their eyes, and hear with their ears, and understand with their heart, and convert, and be healed.”  </a:t>
            </a:r>
          </a:p>
        </p:txBody>
      </p:sp>
    </p:spTree>
    <p:extLst>
      <p:ext uri="{BB962C8B-B14F-4D97-AF65-F5344CB8AC3E}">
        <p14:creationId xmlns:p14="http://schemas.microsoft.com/office/powerpoint/2010/main" val="3302654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25612"/>
          </a:xfrm>
        </p:spPr>
        <p:txBody>
          <a:bodyPr/>
          <a:lstStyle/>
          <a:p>
            <a:pPr algn="ctr"/>
            <a:r>
              <a:rPr lang="en-US" sz="4000" dirty="0"/>
              <a:t>The Throne Room</a:t>
            </a:r>
            <a:br>
              <a:rPr lang="en-US" sz="3600" dirty="0"/>
            </a:br>
            <a:r>
              <a:rPr lang="en-US" sz="2800" dirty="0">
                <a:solidFill>
                  <a:srgbClr val="39302A"/>
                </a:solidFill>
              </a:rPr>
              <a:t>Isaiah 6:1-10</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0" y="217488"/>
            <a:ext cx="6693377" cy="2982912"/>
          </a:xfrm>
        </p:spPr>
        <p:txBody>
          <a:bodyPr>
            <a:noAutofit/>
          </a:bodyPr>
          <a:lstStyle/>
          <a:p>
            <a:r>
              <a:rPr lang="en-US" sz="3600" dirty="0"/>
              <a:t>In the year that king Uzziah died I saw also the Lord sitting upon a throne, high and lifted up, and his train filled the temple.</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2" name="Picture 2" descr="Tiglath-pileser III summary | Britannica">
            <a:extLst>
              <a:ext uri="{FF2B5EF4-FFF2-40B4-BE49-F238E27FC236}">
                <a16:creationId xmlns:a16="http://schemas.microsoft.com/office/drawing/2014/main" id="{E99A31E0-D886-FAC8-6F21-CE468E5195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1" y="2441575"/>
            <a:ext cx="3560798" cy="36417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BD4D2D0-6BB1-C293-1121-EBC31782F1C4}"/>
              </a:ext>
            </a:extLst>
          </p:cNvPr>
          <p:cNvSpPr txBox="1"/>
          <p:nvPr/>
        </p:nvSpPr>
        <p:spPr>
          <a:xfrm>
            <a:off x="4876028" y="3162300"/>
            <a:ext cx="6846072" cy="3046988"/>
          </a:xfrm>
          <a:prstGeom prst="rect">
            <a:avLst/>
          </a:prstGeom>
          <a:solidFill>
            <a:srgbClr val="FFCD2C"/>
          </a:solidFill>
        </p:spPr>
        <p:txBody>
          <a:bodyPr wrap="square">
            <a:spAutoFit/>
          </a:bodyPr>
          <a:lstStyle/>
          <a:p>
            <a:r>
              <a:rPr lang="en-US" sz="3200" dirty="0">
                <a:solidFill>
                  <a:schemeClr val="bg1"/>
                </a:solidFill>
              </a:rPr>
              <a:t>The time was one of peril and crisis. The mighty Tiglath-</a:t>
            </a:r>
            <a:r>
              <a:rPr lang="en-US" sz="3200" dirty="0" err="1">
                <a:solidFill>
                  <a:schemeClr val="bg1"/>
                </a:solidFill>
              </a:rPr>
              <a:t>pileser</a:t>
            </a:r>
            <a:r>
              <a:rPr lang="en-US" sz="3200" dirty="0">
                <a:solidFill>
                  <a:schemeClr val="bg1"/>
                </a:solidFill>
              </a:rPr>
              <a:t> III was conquering much of Western Asia.  Uzziah, who had led the region’s opposition to Assyrian conquest, was now gone. </a:t>
            </a:r>
          </a:p>
        </p:txBody>
      </p:sp>
    </p:spTree>
    <p:extLst>
      <p:ext uri="{BB962C8B-B14F-4D97-AF65-F5344CB8AC3E}">
        <p14:creationId xmlns:p14="http://schemas.microsoft.com/office/powerpoint/2010/main" val="4270970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25612"/>
          </a:xfrm>
        </p:spPr>
        <p:txBody>
          <a:bodyPr/>
          <a:lstStyle/>
          <a:p>
            <a:pPr algn="ctr"/>
            <a:r>
              <a:rPr lang="en-US" sz="4000" dirty="0"/>
              <a:t>The Throne Room</a:t>
            </a:r>
            <a:br>
              <a:rPr lang="en-US" sz="3600" dirty="0"/>
            </a:br>
            <a:r>
              <a:rPr lang="en-US" sz="2800" dirty="0">
                <a:solidFill>
                  <a:srgbClr val="39302A"/>
                </a:solidFill>
              </a:rPr>
              <a:t>Isaiah 6:2-10</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20685" y="446088"/>
            <a:ext cx="6999816" cy="5800888"/>
          </a:xfrm>
        </p:spPr>
        <p:txBody>
          <a:bodyPr>
            <a:noAutofit/>
          </a:bodyPr>
          <a:lstStyle/>
          <a:p>
            <a:r>
              <a:rPr lang="en-US" sz="3600" dirty="0"/>
              <a:t>2 Above it stood the </a:t>
            </a:r>
            <a:r>
              <a:rPr lang="en-US" sz="3600" dirty="0" err="1"/>
              <a:t>seraphims</a:t>
            </a:r>
            <a:r>
              <a:rPr lang="en-US" sz="3600" dirty="0"/>
              <a:t>: each one had six wings; with twain he covered his face, and with twain he covered his feet, and with twain he did fly.</a:t>
            </a:r>
          </a:p>
          <a:p>
            <a:r>
              <a:rPr lang="en-US" sz="3600" dirty="0"/>
              <a:t>3 And one cried unto another, and said, Holy, holy, holy, is the Lord of hosts: the whole earth is full of his glory.</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86" name="Picture 2" descr="cherubim-and-seraphim-names-and-roles-of-angels-part-1-angels-4">
            <a:extLst>
              <a:ext uri="{FF2B5EF4-FFF2-40B4-BE49-F238E27FC236}">
                <a16:creationId xmlns:a16="http://schemas.microsoft.com/office/drawing/2014/main" id="{EBFC5069-D2F1-048C-4588-4E14923BA7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24" r="7952"/>
          <a:stretch/>
        </p:blipFill>
        <p:spPr bwMode="auto">
          <a:xfrm>
            <a:off x="1073150" y="2590800"/>
            <a:ext cx="3547533" cy="3475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44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25612"/>
          </a:xfrm>
        </p:spPr>
        <p:txBody>
          <a:bodyPr/>
          <a:lstStyle/>
          <a:p>
            <a:pPr algn="ctr"/>
            <a:r>
              <a:rPr lang="en-US" sz="4000" dirty="0"/>
              <a:t>The Throne Room</a:t>
            </a:r>
            <a:br>
              <a:rPr lang="en-US" sz="3600" dirty="0"/>
            </a:br>
            <a:r>
              <a:rPr lang="en-US" sz="2800" dirty="0">
                <a:solidFill>
                  <a:srgbClr val="39302A"/>
                </a:solidFill>
              </a:rPr>
              <a:t>Isaiah 6:4-10</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4 And the posts of the door moved at the voice of him that cried, and the house was filled with smoke.</a:t>
            </a:r>
          </a:p>
          <a:p>
            <a:r>
              <a:rPr lang="en-US" sz="3600" dirty="0"/>
              <a:t>5 Then said I, Woe is me! for I am undone; because I am a man of unclean lips, and I dwell in the midst of a people of unclean lips: for mine eyes have seen the King, the Lord of hosts.</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0" name="Picture 2" descr="He was a man of unclean lips ...">
            <a:extLst>
              <a:ext uri="{FF2B5EF4-FFF2-40B4-BE49-F238E27FC236}">
                <a16:creationId xmlns:a16="http://schemas.microsoft.com/office/drawing/2014/main" id="{A9CF2444-E2DE-401F-BF96-3BFFD009B8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660" r="38005"/>
          <a:stretch/>
        </p:blipFill>
        <p:spPr bwMode="auto">
          <a:xfrm>
            <a:off x="1073152" y="2386176"/>
            <a:ext cx="3618490" cy="4025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187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A57A-D139-0661-5B1C-9F2DE5611352}"/>
              </a:ext>
            </a:extLst>
          </p:cNvPr>
          <p:cNvSpPr>
            <a:spLocks noGrp="1"/>
          </p:cNvSpPr>
          <p:nvPr>
            <p:ph type="title"/>
          </p:nvPr>
        </p:nvSpPr>
        <p:spPr/>
        <p:txBody>
          <a:bodyPr/>
          <a:lstStyle/>
          <a:p>
            <a:r>
              <a:rPr lang="en-US" sz="4800" dirty="0">
                <a:solidFill>
                  <a:srgbClr val="39302A"/>
                </a:solidFill>
              </a:rPr>
              <a:t>Quarterly:  </a:t>
            </a:r>
            <a:r>
              <a:rPr lang="en-US" sz="4800" dirty="0"/>
              <a:t>Sabbath Afternoon</a:t>
            </a:r>
          </a:p>
        </p:txBody>
      </p:sp>
      <p:sp>
        <p:nvSpPr>
          <p:cNvPr id="3" name="Content Placeholder 2">
            <a:extLst>
              <a:ext uri="{FF2B5EF4-FFF2-40B4-BE49-F238E27FC236}">
                <a16:creationId xmlns:a16="http://schemas.microsoft.com/office/drawing/2014/main" id="{BBDBA6E3-FFB4-67BF-951C-A334EE0961E2}"/>
              </a:ext>
            </a:extLst>
          </p:cNvPr>
          <p:cNvSpPr>
            <a:spLocks noGrp="1"/>
          </p:cNvSpPr>
          <p:nvPr>
            <p:ph idx="1"/>
          </p:nvPr>
        </p:nvSpPr>
        <p:spPr>
          <a:xfrm>
            <a:off x="818712" y="2222287"/>
            <a:ext cx="10554574" cy="4188525"/>
          </a:xfrm>
        </p:spPr>
        <p:txBody>
          <a:bodyPr>
            <a:normAutofit/>
          </a:bodyPr>
          <a:lstStyle/>
          <a:p>
            <a:pPr marL="0" indent="0">
              <a:buNone/>
            </a:pPr>
            <a:r>
              <a:rPr lang="en-US" sz="3600" dirty="0"/>
              <a:t>For many years scholars have argued over the meaning and interpretation of Jesus’ parables: How to interpret what they mean, why Jesus used them, what kind of lessons they were intended to reveal, and how literally they were to be taken, or whether they were purely allegory, and so forth. </a:t>
            </a:r>
          </a:p>
        </p:txBody>
      </p:sp>
    </p:spTree>
    <p:extLst>
      <p:ext uri="{BB962C8B-B14F-4D97-AF65-F5344CB8AC3E}">
        <p14:creationId xmlns:p14="http://schemas.microsoft.com/office/powerpoint/2010/main" val="1191538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25612"/>
          </a:xfrm>
        </p:spPr>
        <p:txBody>
          <a:bodyPr/>
          <a:lstStyle/>
          <a:p>
            <a:pPr algn="ctr"/>
            <a:r>
              <a:rPr lang="en-US" sz="4000" dirty="0"/>
              <a:t>The Throne Room</a:t>
            </a:r>
            <a:br>
              <a:rPr lang="en-US" sz="3600" dirty="0"/>
            </a:br>
            <a:r>
              <a:rPr lang="en-US" sz="2800" dirty="0">
                <a:solidFill>
                  <a:srgbClr val="39302A"/>
                </a:solidFill>
              </a:rPr>
              <a:t>Isaiah 6:6-10</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6 Then flew one of the </a:t>
            </a:r>
            <a:r>
              <a:rPr lang="en-US" sz="3600" dirty="0" err="1"/>
              <a:t>seraphims</a:t>
            </a:r>
            <a:r>
              <a:rPr lang="en-US" sz="3600" dirty="0"/>
              <a:t> unto me, having a live coal in his hand, which he had taken with the tongs from off the altar:</a:t>
            </a:r>
          </a:p>
          <a:p>
            <a:r>
              <a:rPr lang="en-US" sz="3600" dirty="0"/>
              <a:t>7 And he laid it upon my mouth, and said, Lo, this hath touched thy lips; and thine iniquity is taken away, and thy sin purged.</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434" name="Picture 2" descr="DayBreaks for 3/2/17 – Visiting With Isaiah, #4 | DayBreaks Devotions">
            <a:extLst>
              <a:ext uri="{FF2B5EF4-FFF2-40B4-BE49-F238E27FC236}">
                <a16:creationId xmlns:a16="http://schemas.microsoft.com/office/drawing/2014/main" id="{91CBA76C-E43E-68CC-54B1-C19255AC7C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63" t="1556" r="17361" b="4000"/>
          <a:stretch/>
        </p:blipFill>
        <p:spPr bwMode="auto">
          <a:xfrm>
            <a:off x="1073151" y="2349664"/>
            <a:ext cx="3547533" cy="389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739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25612"/>
          </a:xfrm>
        </p:spPr>
        <p:txBody>
          <a:bodyPr/>
          <a:lstStyle/>
          <a:p>
            <a:pPr algn="ctr"/>
            <a:r>
              <a:rPr lang="en-US" sz="4000" dirty="0"/>
              <a:t>The Throne Room</a:t>
            </a:r>
            <a:br>
              <a:rPr lang="en-US" sz="3600" dirty="0"/>
            </a:br>
            <a:r>
              <a:rPr lang="en-US" sz="2800" dirty="0">
                <a:solidFill>
                  <a:srgbClr val="39302A"/>
                </a:solidFill>
              </a:rPr>
              <a:t>Isaiah 6:8-10</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8 Also I heard the voice of the Lord, saying, Whom shall I send, and who will go for us? Then said I, Here am I; send me.</a:t>
            </a:r>
          </a:p>
          <a:p>
            <a:r>
              <a:rPr lang="en-US" sz="3600" dirty="0"/>
              <a:t>9 And he said, Go, and tell this people, Hear ye indeed, but understand not; and see ye indeed, but perceive not.</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458" name="Picture 2" descr="Here am I – Send Me">
            <a:extLst>
              <a:ext uri="{FF2B5EF4-FFF2-40B4-BE49-F238E27FC236}">
                <a16:creationId xmlns:a16="http://schemas.microsoft.com/office/drawing/2014/main" id="{E97A16A5-DC97-E68C-38A1-06DB2A481C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998" b="8242"/>
          <a:stretch/>
        </p:blipFill>
        <p:spPr bwMode="auto">
          <a:xfrm>
            <a:off x="1073151" y="2411412"/>
            <a:ext cx="361849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589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25612"/>
          </a:xfrm>
        </p:spPr>
        <p:txBody>
          <a:bodyPr/>
          <a:lstStyle/>
          <a:p>
            <a:pPr algn="ctr"/>
            <a:r>
              <a:rPr lang="en-US" sz="4000" dirty="0"/>
              <a:t>The Throne Room</a:t>
            </a:r>
            <a:br>
              <a:rPr lang="en-US" sz="3600" dirty="0"/>
            </a:br>
            <a:r>
              <a:rPr lang="en-US" sz="2800" dirty="0">
                <a:solidFill>
                  <a:srgbClr val="39302A"/>
                </a:solidFill>
              </a:rPr>
              <a:t>Isaiah 6:10</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10 Make the heart of this people fat, and make their ears heavy, and shut their eyes; lest they see with their eyes, and hear with their ears, and understand with their heart, and convert, and be healed.</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2" descr="Throne-Room Worship - Tabernacle of David">
            <a:extLst>
              <a:ext uri="{FF2B5EF4-FFF2-40B4-BE49-F238E27FC236}">
                <a16:creationId xmlns:a16="http://schemas.microsoft.com/office/drawing/2014/main" id="{A7A1FC10-53D9-31ED-896A-946968FF1B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50" t="8229" r="35263" b="7810"/>
          <a:stretch/>
        </p:blipFill>
        <p:spPr bwMode="auto">
          <a:xfrm>
            <a:off x="1073150" y="2324100"/>
            <a:ext cx="3618491" cy="382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197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SDA Bible Commentary </a:t>
            </a:r>
            <a:r>
              <a:rPr lang="en-US" dirty="0"/>
              <a:t>on Matthew 13:15</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222287"/>
            <a:ext cx="10571998" cy="4188525"/>
          </a:xfrm>
        </p:spPr>
        <p:txBody>
          <a:bodyPr>
            <a:noAutofit/>
          </a:bodyPr>
          <a:lstStyle/>
          <a:p>
            <a:pPr marL="0" indent="0">
              <a:buNone/>
            </a:pPr>
            <a:r>
              <a:rPr lang="en-US" sz="3800" b="1" dirty="0"/>
              <a:t>As in Isaiah 6:10, in the New Testament these words are spoken in irony. It was not God’s will that any should be in this condition or that any should fail to understand and be converted. The condition of the Jewish leaders was the natural result of their own conduct and way of life. </a:t>
            </a:r>
          </a:p>
        </p:txBody>
      </p:sp>
    </p:spTree>
    <p:extLst>
      <p:ext uri="{BB962C8B-B14F-4D97-AF65-F5344CB8AC3E}">
        <p14:creationId xmlns:p14="http://schemas.microsoft.com/office/powerpoint/2010/main" val="1495174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Christ’s Object Lessons </a:t>
            </a:r>
            <a:r>
              <a:rPr lang="en-US" dirty="0"/>
              <a:t>p. 105</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4000" b="1" dirty="0"/>
              <a:t>God does not conceal His truth from men. By their own course of action they make it obscure to themselves. Christ gave the Jewish people abundant evidence that He was the Messiah; but His teaching called for a decided change in their lives. </a:t>
            </a:r>
          </a:p>
        </p:txBody>
      </p:sp>
    </p:spTree>
    <p:extLst>
      <p:ext uri="{BB962C8B-B14F-4D97-AF65-F5344CB8AC3E}">
        <p14:creationId xmlns:p14="http://schemas.microsoft.com/office/powerpoint/2010/main" val="3621957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Christ’s Object Lessons </a:t>
            </a:r>
            <a:r>
              <a:rPr lang="en-US" dirty="0"/>
              <a:t>p. 105</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600" b="1" dirty="0"/>
              <a:t>They saw that if they received Christ, they must give up their cherished maxims and traditions, their selfish, ungodly practices. It required a sacrifice to receive changeless, eternal truth. Therefore they would not admit the most conclusive evidence that God could give to establish faith in Christ. </a:t>
            </a:r>
          </a:p>
        </p:txBody>
      </p:sp>
    </p:spTree>
    <p:extLst>
      <p:ext uri="{BB962C8B-B14F-4D97-AF65-F5344CB8AC3E}">
        <p14:creationId xmlns:p14="http://schemas.microsoft.com/office/powerpoint/2010/main" val="2961549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Christ’s Object Lessons </a:t>
            </a:r>
            <a:r>
              <a:rPr lang="en-US" dirty="0"/>
              <a:t>p. 105</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500" b="1" dirty="0"/>
              <a:t>“Among the chief rulers also many believed on Him,” we read; “but because of the Pharisees they did not confess Him, lest they should be put out of the synagogue.” John 12:42. They were convinced; they believed Jesus to be the Son of God; but it was not in harmony with their ambitious desires to confess Him. </a:t>
            </a:r>
          </a:p>
        </p:txBody>
      </p:sp>
    </p:spTree>
    <p:extLst>
      <p:ext uri="{BB962C8B-B14F-4D97-AF65-F5344CB8AC3E}">
        <p14:creationId xmlns:p14="http://schemas.microsoft.com/office/powerpoint/2010/main" val="564934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SDA Bible Commentary </a:t>
            </a:r>
            <a:r>
              <a:rPr lang="en-US" dirty="0"/>
              <a:t>on Matthew 13:11</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4000" b="1" dirty="0"/>
              <a:t>Only those who “will do his will” can expect to “know of the doctrine” (John 7:17). The perception of truth depends not so much on keenness of intellect as upon sincerity of desire.</a:t>
            </a:r>
          </a:p>
        </p:txBody>
      </p:sp>
    </p:spTree>
    <p:extLst>
      <p:ext uri="{BB962C8B-B14F-4D97-AF65-F5344CB8AC3E}">
        <p14:creationId xmlns:p14="http://schemas.microsoft.com/office/powerpoint/2010/main" val="1477330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Parable of the Sower Explained</a:t>
            </a:r>
            <a:br>
              <a:rPr lang="en-US" sz="4800" dirty="0"/>
            </a:br>
            <a:r>
              <a:rPr lang="en-US" sz="3600" dirty="0"/>
              <a:t>Mark 4:13-20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600" dirty="0">
                <a:solidFill>
                  <a:schemeClr val="bg1"/>
                </a:solidFill>
              </a:rPr>
              <a:t>13 And he said unto them, Know ye not this parable? and how then will ye know all parables?</a:t>
            </a:r>
          </a:p>
          <a:p>
            <a:r>
              <a:rPr lang="en-US" sz="3600" dirty="0">
                <a:solidFill>
                  <a:schemeClr val="bg1"/>
                </a:solidFill>
              </a:rPr>
              <a:t>14 The </a:t>
            </a:r>
            <a:r>
              <a:rPr lang="en-US" sz="3600" dirty="0" err="1">
                <a:solidFill>
                  <a:schemeClr val="bg1"/>
                </a:solidFill>
              </a:rPr>
              <a:t>sower</a:t>
            </a:r>
            <a:r>
              <a:rPr lang="en-US" sz="3600" dirty="0">
                <a:solidFill>
                  <a:schemeClr val="bg1"/>
                </a:solidFill>
              </a:rPr>
              <a:t> soweth the word.</a:t>
            </a:r>
          </a:p>
        </p:txBody>
      </p:sp>
      <p:pic>
        <p:nvPicPr>
          <p:cNvPr id="10242" name="Picture 2" descr="‘And as he sowed, some seeds fell along the path … – Slide 4">
            <a:extLst>
              <a:ext uri="{FF2B5EF4-FFF2-40B4-BE49-F238E27FC236}">
                <a16:creationId xmlns:a16="http://schemas.microsoft.com/office/drawing/2014/main" id="{F37BB5AE-E0E7-3401-8D57-D1AD2C73F51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5549"/>
          <a:stretch/>
        </p:blipFill>
        <p:spPr bwMode="auto">
          <a:xfrm>
            <a:off x="685799" y="2222286"/>
            <a:ext cx="4716053" cy="418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7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Parable of the Sower Explained</a:t>
            </a:r>
            <a:br>
              <a:rPr lang="en-US" sz="4800" dirty="0"/>
            </a:br>
            <a:r>
              <a:rPr lang="en-US" sz="3600" dirty="0"/>
              <a:t>Mark 4:15-20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461000" y="2222286"/>
            <a:ext cx="6306931" cy="4188526"/>
          </a:xfrm>
          <a:solidFill>
            <a:schemeClr val="accent1">
              <a:lumMod val="40000"/>
              <a:lumOff val="60000"/>
            </a:schemeClr>
          </a:solidFill>
        </p:spPr>
        <p:txBody>
          <a:bodyPr>
            <a:noAutofit/>
          </a:bodyPr>
          <a:lstStyle/>
          <a:p>
            <a:r>
              <a:rPr lang="en-US" sz="3500" dirty="0">
                <a:solidFill>
                  <a:schemeClr val="bg1"/>
                </a:solidFill>
              </a:rPr>
              <a:t>15 And these are they by the way side, where the word is sown; but when they have heard, Satan cometh immediately, and taketh away the word that was sown in their hearts.</a:t>
            </a:r>
          </a:p>
        </p:txBody>
      </p:sp>
      <p:pic>
        <p:nvPicPr>
          <p:cNvPr id="11266" name="Picture 2" descr="‘… and the birds came and devoured them. – Slide 5">
            <a:extLst>
              <a:ext uri="{FF2B5EF4-FFF2-40B4-BE49-F238E27FC236}">
                <a16:creationId xmlns:a16="http://schemas.microsoft.com/office/drawing/2014/main" id="{C4137D19-B3BC-14FC-65FA-D1DC5C5DADF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4782"/>
          <a:stretch/>
        </p:blipFill>
        <p:spPr bwMode="auto">
          <a:xfrm>
            <a:off x="511584" y="2222500"/>
            <a:ext cx="4758916" cy="418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143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A57A-D139-0661-5B1C-9F2DE5611352}"/>
              </a:ext>
            </a:extLst>
          </p:cNvPr>
          <p:cNvSpPr>
            <a:spLocks noGrp="1"/>
          </p:cNvSpPr>
          <p:nvPr>
            <p:ph type="title"/>
          </p:nvPr>
        </p:nvSpPr>
        <p:spPr/>
        <p:txBody>
          <a:bodyPr/>
          <a:lstStyle/>
          <a:p>
            <a:r>
              <a:rPr lang="en-US" sz="4800" dirty="0">
                <a:solidFill>
                  <a:srgbClr val="39302A"/>
                </a:solidFill>
              </a:rPr>
              <a:t>Parable </a:t>
            </a:r>
            <a:r>
              <a:rPr lang="en-US" sz="4800" dirty="0"/>
              <a:t>Questions</a:t>
            </a:r>
          </a:p>
        </p:txBody>
      </p:sp>
      <p:sp>
        <p:nvSpPr>
          <p:cNvPr id="3" name="Content Placeholder 2">
            <a:extLst>
              <a:ext uri="{FF2B5EF4-FFF2-40B4-BE49-F238E27FC236}">
                <a16:creationId xmlns:a16="http://schemas.microsoft.com/office/drawing/2014/main" id="{BBDBA6E3-FFB4-67BF-951C-A334EE0961E2}"/>
              </a:ext>
            </a:extLst>
          </p:cNvPr>
          <p:cNvSpPr>
            <a:spLocks noGrp="1"/>
          </p:cNvSpPr>
          <p:nvPr>
            <p:ph idx="1"/>
          </p:nvPr>
        </p:nvSpPr>
        <p:spPr>
          <a:xfrm>
            <a:off x="818712" y="2222287"/>
            <a:ext cx="10554574" cy="4188525"/>
          </a:xfrm>
        </p:spPr>
        <p:txBody>
          <a:bodyPr>
            <a:normAutofit lnSpcReduction="10000"/>
          </a:bodyPr>
          <a:lstStyle/>
          <a:p>
            <a:r>
              <a:rPr lang="en-US" sz="4000" dirty="0"/>
              <a:t>How to interpret what they mean, </a:t>
            </a:r>
          </a:p>
          <a:p>
            <a:r>
              <a:rPr lang="en-US" sz="4000" dirty="0"/>
              <a:t>Why Jesus used them, </a:t>
            </a:r>
          </a:p>
          <a:p>
            <a:r>
              <a:rPr lang="en-US" sz="4000" dirty="0"/>
              <a:t>What kind of lessons they were  intended to reveal,</a:t>
            </a:r>
          </a:p>
          <a:p>
            <a:r>
              <a:rPr lang="en-US" sz="4000" dirty="0"/>
              <a:t>How literally they were to be taken, </a:t>
            </a:r>
          </a:p>
          <a:p>
            <a:r>
              <a:rPr lang="en-US" sz="4000" dirty="0"/>
              <a:t>Whether they were purely allegory.</a:t>
            </a:r>
          </a:p>
        </p:txBody>
      </p:sp>
    </p:spTree>
    <p:extLst>
      <p:ext uri="{BB962C8B-B14F-4D97-AF65-F5344CB8AC3E}">
        <p14:creationId xmlns:p14="http://schemas.microsoft.com/office/powerpoint/2010/main" val="1796094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Parable of the Sower Explained</a:t>
            </a:r>
            <a:br>
              <a:rPr lang="en-US" sz="4800" dirty="0"/>
            </a:br>
            <a:r>
              <a:rPr lang="en-US" sz="3600" dirty="0"/>
              <a:t>Mark 4:16-20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600" dirty="0">
                <a:solidFill>
                  <a:schemeClr val="bg1"/>
                </a:solidFill>
              </a:rPr>
              <a:t>16 And these are they likewise which are sown on stony ground; who, when they have heard the word, immediately receive it with gladness;</a:t>
            </a:r>
          </a:p>
        </p:txBody>
      </p:sp>
      <p:pic>
        <p:nvPicPr>
          <p:cNvPr id="12290" name="Picture 2" descr="‘Other seeds fell on rocky ground where they did not have much soil. They sprang up quickly because the soil was not deep. But when the sun came up, they were scorched, and because they did not have sufficient root, they withered. – Slide 6">
            <a:extLst>
              <a:ext uri="{FF2B5EF4-FFF2-40B4-BE49-F238E27FC236}">
                <a16:creationId xmlns:a16="http://schemas.microsoft.com/office/drawing/2014/main" id="{294F64D6-671A-7C3F-BEA1-1291D2D4DDC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69" r="15087"/>
          <a:stretch/>
        </p:blipFill>
        <p:spPr bwMode="auto">
          <a:xfrm>
            <a:off x="635001" y="2222500"/>
            <a:ext cx="4762500" cy="418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889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Parable of the Sower Explained</a:t>
            </a:r>
            <a:br>
              <a:rPr lang="en-US" sz="4800" dirty="0"/>
            </a:br>
            <a:r>
              <a:rPr lang="en-US" sz="3600" dirty="0"/>
              <a:t>Mark 4:17-20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400" dirty="0">
                <a:solidFill>
                  <a:schemeClr val="bg1"/>
                </a:solidFill>
              </a:rPr>
              <a:t>17 And have no root in themselves, and so endure but for a time: afterward, when affliction or persecution </a:t>
            </a:r>
            <a:r>
              <a:rPr lang="en-US" sz="3400" dirty="0" err="1">
                <a:solidFill>
                  <a:schemeClr val="bg1"/>
                </a:solidFill>
              </a:rPr>
              <a:t>ariseth</a:t>
            </a:r>
            <a:r>
              <a:rPr lang="en-US" sz="3400" dirty="0">
                <a:solidFill>
                  <a:schemeClr val="bg1"/>
                </a:solidFill>
              </a:rPr>
              <a:t> for the word's sake, immediately they are offended.</a:t>
            </a:r>
          </a:p>
        </p:txBody>
      </p:sp>
      <p:pic>
        <p:nvPicPr>
          <p:cNvPr id="12290" name="Picture 2" descr="‘Other seeds fell on rocky ground where they did not have much soil. They sprang up quickly because the soil was not deep. But when the sun came up, they were scorched, and because they did not have sufficient root, they withered. – Slide 6">
            <a:extLst>
              <a:ext uri="{FF2B5EF4-FFF2-40B4-BE49-F238E27FC236}">
                <a16:creationId xmlns:a16="http://schemas.microsoft.com/office/drawing/2014/main" id="{294F64D6-671A-7C3F-BEA1-1291D2D4DDC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663" t="41268" r="30281"/>
          <a:stretch/>
        </p:blipFill>
        <p:spPr bwMode="auto">
          <a:xfrm>
            <a:off x="533841" y="2324100"/>
            <a:ext cx="4736659" cy="4086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824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Parable of the Sower Explained</a:t>
            </a:r>
            <a:br>
              <a:rPr lang="en-US" sz="4800" dirty="0"/>
            </a:br>
            <a:r>
              <a:rPr lang="en-US" sz="3600" dirty="0"/>
              <a:t>Mark 4:18-20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4400" dirty="0">
                <a:solidFill>
                  <a:schemeClr val="bg1"/>
                </a:solidFill>
              </a:rPr>
              <a:t>18 And these are they which are sown among thorns; such as hear the word,</a:t>
            </a:r>
          </a:p>
        </p:txBody>
      </p:sp>
      <p:pic>
        <p:nvPicPr>
          <p:cNvPr id="13316" name="Picture 4" descr="‘Other seeds fell among the thorns, and they grew up and choked them. – Slide 7">
            <a:extLst>
              <a:ext uri="{FF2B5EF4-FFF2-40B4-BE49-F238E27FC236}">
                <a16:creationId xmlns:a16="http://schemas.microsoft.com/office/drawing/2014/main" id="{6EB93A01-B648-B8C8-1FCA-E868446DBE0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946" t="22688" r="20321" b="523"/>
          <a:stretch/>
        </p:blipFill>
        <p:spPr bwMode="auto">
          <a:xfrm>
            <a:off x="810000" y="2236459"/>
            <a:ext cx="4371600" cy="4145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721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Parable of the Sower Explained</a:t>
            </a:r>
            <a:br>
              <a:rPr lang="en-US" sz="4800" dirty="0"/>
            </a:br>
            <a:r>
              <a:rPr lang="en-US" sz="3600" dirty="0"/>
              <a:t>Mark 4:19-20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600" dirty="0">
                <a:solidFill>
                  <a:schemeClr val="bg1"/>
                </a:solidFill>
              </a:rPr>
              <a:t>19 And the cares of this world, and the deceitfulness of riches, and the lusts of other things entering in, choke the word, and it becometh unfruitful.</a:t>
            </a:r>
          </a:p>
        </p:txBody>
      </p:sp>
      <p:pic>
        <p:nvPicPr>
          <p:cNvPr id="13316" name="Picture 4" descr="‘Other seeds fell among the thorns, and they grew up and choked them. – Slide 7">
            <a:extLst>
              <a:ext uri="{FF2B5EF4-FFF2-40B4-BE49-F238E27FC236}">
                <a16:creationId xmlns:a16="http://schemas.microsoft.com/office/drawing/2014/main" id="{6EB93A01-B648-B8C8-1FCA-E868446DBE0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053" t="316" r="30" b="523"/>
          <a:stretch/>
        </p:blipFill>
        <p:spPr bwMode="auto">
          <a:xfrm>
            <a:off x="525669" y="2222286"/>
            <a:ext cx="4838699" cy="418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768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Parable of the Sower Explained</a:t>
            </a:r>
            <a:br>
              <a:rPr lang="en-US" sz="4800" dirty="0"/>
            </a:br>
            <a:r>
              <a:rPr lang="en-US" sz="3600" dirty="0"/>
              <a:t>Mark 4:20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600" dirty="0">
                <a:solidFill>
                  <a:schemeClr val="bg1"/>
                </a:solidFill>
              </a:rPr>
              <a:t>20 And these are they which are sown on good ground; such as hear the word, and receive it, and bring forth fruit, some thirtyfold, some sixty, and some an hundred.</a:t>
            </a:r>
          </a:p>
        </p:txBody>
      </p:sp>
      <p:pic>
        <p:nvPicPr>
          <p:cNvPr id="14338" name="Picture 2" descr="‘But other seeds fell on good soil and produced grain … – Slide 8">
            <a:extLst>
              <a:ext uri="{FF2B5EF4-FFF2-40B4-BE49-F238E27FC236}">
                <a16:creationId xmlns:a16="http://schemas.microsoft.com/office/drawing/2014/main" id="{90FC2CBD-2C66-F031-98D5-CA0835BC437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077"/>
          <a:stretch/>
        </p:blipFill>
        <p:spPr bwMode="auto">
          <a:xfrm>
            <a:off x="660399" y="2222500"/>
            <a:ext cx="4630737" cy="418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777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Christ’s Object Lessons</a:t>
            </a:r>
            <a:r>
              <a:rPr lang="en-US" dirty="0"/>
              <a:t>, p. 36</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600" b="1" dirty="0"/>
              <a:t>So Christ, the heavenly Sower, went forth to sow…His servants in like manner must go forth to sow. When called to become a </a:t>
            </a:r>
            <a:r>
              <a:rPr lang="en-US" sz="3600" b="1" dirty="0" err="1"/>
              <a:t>sower</a:t>
            </a:r>
            <a:r>
              <a:rPr lang="en-US" sz="3600" b="1" dirty="0"/>
              <a:t> of the seed of truth, Abraham was bidden, “Get thee out of thy country, and from thy kindred, and from thy father's house, unto a land that I will show thee.” Genesis 12:1. </a:t>
            </a:r>
          </a:p>
        </p:txBody>
      </p:sp>
    </p:spTree>
    <p:extLst>
      <p:ext uri="{BB962C8B-B14F-4D97-AF65-F5344CB8AC3E}">
        <p14:creationId xmlns:p14="http://schemas.microsoft.com/office/powerpoint/2010/main" val="394044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Christ’s Object Lessons</a:t>
            </a:r>
            <a:r>
              <a:rPr lang="en-US" dirty="0"/>
              <a:t>, p. 36</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600" b="1" dirty="0"/>
              <a:t>“And he went out, not knowing whither he went.” Hebrews 11:8...So those who are called to unite with Christ must leave all, in order to follow Him. Old associations must be broken up, plans of life relinquished, earthly hopes surrendered. In toil and tears, in solitude, and through sacrifice, must the seed be sown. </a:t>
            </a:r>
          </a:p>
        </p:txBody>
      </p:sp>
    </p:spTree>
    <p:extLst>
      <p:ext uri="{BB962C8B-B14F-4D97-AF65-F5344CB8AC3E}">
        <p14:creationId xmlns:p14="http://schemas.microsoft.com/office/powerpoint/2010/main" val="1026787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Lamp</a:t>
            </a:r>
            <a:br>
              <a:rPr lang="en-US" sz="3600" dirty="0"/>
            </a:br>
            <a:r>
              <a:rPr lang="en-US" sz="3600" dirty="0">
                <a:solidFill>
                  <a:srgbClr val="39302A"/>
                </a:solidFill>
              </a:rPr>
              <a:t>Mark 4:21-23</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21 And he said unto them, Is a candle brought to be put under a bushel, or under a bed? and not to be set on a candlestick?</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You don't light a lamp … – Slide 2">
            <a:extLst>
              <a:ext uri="{FF2B5EF4-FFF2-40B4-BE49-F238E27FC236}">
                <a16:creationId xmlns:a16="http://schemas.microsoft.com/office/drawing/2014/main" id="{543D14DC-6B9B-1BE3-090E-4AD62AF9400B}"/>
              </a:ext>
            </a:extLst>
          </p:cNvPr>
          <p:cNvPicPr>
            <a:picLocks noChangeAspect="1"/>
          </p:cNvPicPr>
          <p:nvPr/>
        </p:nvPicPr>
        <p:blipFill rotWithShape="1">
          <a:blip r:embed="rId2">
            <a:extLst>
              <a:ext uri="{28A0092B-C50C-407E-A947-70E740481C1C}">
                <a14:useLocalDpi xmlns:a14="http://schemas.microsoft.com/office/drawing/2010/main" val="0"/>
              </a:ext>
            </a:extLst>
          </a:blip>
          <a:srcRect r="13432"/>
          <a:stretch/>
        </p:blipFill>
        <p:spPr bwMode="auto">
          <a:xfrm>
            <a:off x="1073151" y="2526738"/>
            <a:ext cx="3618490" cy="3134966"/>
          </a:xfrm>
          <a:prstGeom prst="rect">
            <a:avLst/>
          </a:prstGeom>
          <a:noFill/>
          <a:ln>
            <a:noFill/>
          </a:ln>
        </p:spPr>
      </p:pic>
    </p:spTree>
    <p:extLst>
      <p:ext uri="{BB962C8B-B14F-4D97-AF65-F5344CB8AC3E}">
        <p14:creationId xmlns:p14="http://schemas.microsoft.com/office/powerpoint/2010/main" val="3931916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Lamp</a:t>
            </a:r>
            <a:br>
              <a:rPr lang="en-US" sz="3600" dirty="0"/>
            </a:br>
            <a:r>
              <a:rPr lang="en-US" sz="3600" dirty="0">
                <a:solidFill>
                  <a:srgbClr val="39302A"/>
                </a:solidFill>
              </a:rPr>
              <a:t>Mark 4:22-23</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22 For there is nothing hid, which shall not be manifested; neither was any thing kept secret, but that it should come abroad.</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descr="… or under a bed. – Slide 4">
            <a:extLst>
              <a:ext uri="{FF2B5EF4-FFF2-40B4-BE49-F238E27FC236}">
                <a16:creationId xmlns:a16="http://schemas.microsoft.com/office/drawing/2014/main" id="{C32E3CAF-E601-EC8A-14A1-EE9F5C5C5518}"/>
              </a:ext>
            </a:extLst>
          </p:cNvPr>
          <p:cNvPicPr>
            <a:picLocks noChangeAspect="1"/>
          </p:cNvPicPr>
          <p:nvPr/>
        </p:nvPicPr>
        <p:blipFill rotWithShape="1">
          <a:blip r:embed="rId2">
            <a:extLst>
              <a:ext uri="{28A0092B-C50C-407E-A947-70E740481C1C}">
                <a14:useLocalDpi xmlns:a14="http://schemas.microsoft.com/office/drawing/2010/main" val="0"/>
              </a:ext>
            </a:extLst>
          </a:blip>
          <a:srcRect r="15062"/>
          <a:stretch/>
        </p:blipFill>
        <p:spPr bwMode="auto">
          <a:xfrm>
            <a:off x="1011680" y="2367643"/>
            <a:ext cx="3679962" cy="3249386"/>
          </a:xfrm>
          <a:prstGeom prst="rect">
            <a:avLst/>
          </a:prstGeom>
          <a:noFill/>
          <a:ln>
            <a:noFill/>
          </a:ln>
        </p:spPr>
      </p:pic>
    </p:spTree>
    <p:extLst>
      <p:ext uri="{BB962C8B-B14F-4D97-AF65-F5344CB8AC3E}">
        <p14:creationId xmlns:p14="http://schemas.microsoft.com/office/powerpoint/2010/main" val="37082301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Lamp</a:t>
            </a:r>
            <a:br>
              <a:rPr lang="en-US" sz="3600" dirty="0"/>
            </a:br>
            <a:r>
              <a:rPr lang="en-US" sz="3600" dirty="0">
                <a:solidFill>
                  <a:srgbClr val="39302A"/>
                </a:solidFill>
              </a:rPr>
              <a:t>Mark 4:23</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23 If any man have ears to hear, let him hear.</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descr="Don't you put a lamp on a lampstand? – Slide 5">
            <a:extLst>
              <a:ext uri="{FF2B5EF4-FFF2-40B4-BE49-F238E27FC236}">
                <a16:creationId xmlns:a16="http://schemas.microsoft.com/office/drawing/2014/main" id="{A3BAE234-EEE0-5E0E-BFE6-ACEB6C6366E6}"/>
              </a:ext>
            </a:extLst>
          </p:cNvPr>
          <p:cNvPicPr>
            <a:picLocks noChangeAspect="1"/>
          </p:cNvPicPr>
          <p:nvPr/>
        </p:nvPicPr>
        <p:blipFill rotWithShape="1">
          <a:blip r:embed="rId2">
            <a:extLst>
              <a:ext uri="{28A0092B-C50C-407E-A947-70E740481C1C}">
                <a14:useLocalDpi xmlns:a14="http://schemas.microsoft.com/office/drawing/2010/main" val="0"/>
              </a:ext>
            </a:extLst>
          </a:blip>
          <a:srcRect r="20856"/>
          <a:stretch/>
        </p:blipFill>
        <p:spPr bwMode="auto">
          <a:xfrm>
            <a:off x="1073151" y="2421431"/>
            <a:ext cx="3618490" cy="3429000"/>
          </a:xfrm>
          <a:prstGeom prst="rect">
            <a:avLst/>
          </a:prstGeom>
          <a:noFill/>
          <a:ln>
            <a:noFill/>
          </a:ln>
        </p:spPr>
      </p:pic>
    </p:spTree>
    <p:extLst>
      <p:ext uri="{BB962C8B-B14F-4D97-AF65-F5344CB8AC3E}">
        <p14:creationId xmlns:p14="http://schemas.microsoft.com/office/powerpoint/2010/main" val="56536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4:1-9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And he began again to teach by the sea side: and there was gathered unto him a great multitude, so that he entered into a ship, and sat in the sea; and the whole multitude was by the sea on the land.</a:t>
            </a:r>
          </a:p>
        </p:txBody>
      </p:sp>
      <p:pic>
        <p:nvPicPr>
          <p:cNvPr id="4" name="Picture 2" descr="Jesus was by Lake Galilee when very large crowds gathered and surrounded Him, eager to hear what He had to say. So Jesus got into a boat moored near the shore while the crowds stood on the water’s edge. Jesus then told them this parable. – Slide 1">
            <a:extLst>
              <a:ext uri="{FF2B5EF4-FFF2-40B4-BE49-F238E27FC236}">
                <a16:creationId xmlns:a16="http://schemas.microsoft.com/office/drawing/2014/main" id="{D38BC548-EC0C-5959-D304-61B9DF67E4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66" t="251" r="24550" b="-251"/>
          <a:stretch/>
        </p:blipFill>
        <p:spPr bwMode="auto">
          <a:xfrm>
            <a:off x="1073150" y="2381250"/>
            <a:ext cx="3547534" cy="379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40290"/>
          </a:xfrm>
        </p:spPr>
        <p:txBody>
          <a:bodyPr>
            <a:noAutofit/>
          </a:bodyPr>
          <a:lstStyle/>
          <a:p>
            <a:pPr algn="ctr"/>
            <a:r>
              <a:rPr lang="en-US" sz="4400" b="1" dirty="0">
                <a:solidFill>
                  <a:schemeClr val="accent1">
                    <a:lumMod val="40000"/>
                    <a:lumOff val="60000"/>
                  </a:schemeClr>
                </a:solidFill>
              </a:rPr>
              <a:t>Measures</a:t>
            </a:r>
            <a:br>
              <a:rPr lang="en-US" sz="4400" b="1" dirty="0">
                <a:solidFill>
                  <a:schemeClr val="accent1">
                    <a:lumMod val="40000"/>
                    <a:lumOff val="60000"/>
                  </a:schemeClr>
                </a:solidFill>
              </a:rPr>
            </a:br>
            <a:r>
              <a:rPr lang="en-US" sz="4400" b="1" dirty="0">
                <a:solidFill>
                  <a:schemeClr val="accent1">
                    <a:lumMod val="40000"/>
                    <a:lumOff val="60000"/>
                  </a:schemeClr>
                </a:solidFill>
              </a:rPr>
              <a:t>Mark 4:24-25</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000" b="1" dirty="0"/>
              <a:t>24 And he said unto them, Take heed what ye hear: with what measure ye mete, it shall be measured to you: and unto you that hear shall more be given.</a:t>
            </a:r>
          </a:p>
        </p:txBody>
      </p:sp>
      <p:pic>
        <p:nvPicPr>
          <p:cNvPr id="8" name="Picture Placeholder 7">
            <a:extLst>
              <a:ext uri="{FF2B5EF4-FFF2-40B4-BE49-F238E27FC236}">
                <a16:creationId xmlns:a16="http://schemas.microsoft.com/office/drawing/2014/main" id="{F4A25989-4621-536B-40D6-1FF6B058171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365" r="14365"/>
          <a:stretch>
            <a:fillRect/>
          </a:stretch>
        </p:blipFill>
        <p:spPr/>
      </p:pic>
    </p:spTree>
    <p:extLst>
      <p:ext uri="{BB962C8B-B14F-4D97-AF65-F5344CB8AC3E}">
        <p14:creationId xmlns:p14="http://schemas.microsoft.com/office/powerpoint/2010/main" val="3041239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40290"/>
          </a:xfrm>
        </p:spPr>
        <p:txBody>
          <a:bodyPr>
            <a:noAutofit/>
          </a:bodyPr>
          <a:lstStyle/>
          <a:p>
            <a:pPr algn="ctr"/>
            <a:r>
              <a:rPr lang="en-US" sz="4400" b="1" dirty="0">
                <a:solidFill>
                  <a:schemeClr val="accent1">
                    <a:lumMod val="40000"/>
                    <a:lumOff val="60000"/>
                  </a:schemeClr>
                </a:solidFill>
              </a:rPr>
              <a:t>Measures</a:t>
            </a:r>
            <a:br>
              <a:rPr lang="en-US" sz="4400" b="1" dirty="0">
                <a:solidFill>
                  <a:schemeClr val="accent1">
                    <a:lumMod val="40000"/>
                    <a:lumOff val="60000"/>
                  </a:schemeClr>
                </a:solidFill>
              </a:rPr>
            </a:br>
            <a:r>
              <a:rPr lang="en-US" sz="4400" b="1" dirty="0">
                <a:solidFill>
                  <a:schemeClr val="accent1">
                    <a:lumMod val="40000"/>
                    <a:lumOff val="60000"/>
                  </a:schemeClr>
                </a:solidFill>
              </a:rPr>
              <a:t>Mark 4:25</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25 For he that hath, to him shall be given: and he that hath not, from him shall be taken even that which he hath.</a:t>
            </a:r>
            <a:endParaRPr lang="en-US" sz="4000" b="1" dirty="0">
              <a:solidFill>
                <a:schemeClr val="accent1">
                  <a:lumMod val="40000"/>
                  <a:lumOff val="60000"/>
                </a:schemeClr>
              </a:solidFill>
            </a:endParaRPr>
          </a:p>
        </p:txBody>
      </p:sp>
      <p:pic>
        <p:nvPicPr>
          <p:cNvPr id="12" name="Picture Placeholder 11">
            <a:extLst>
              <a:ext uri="{FF2B5EF4-FFF2-40B4-BE49-F238E27FC236}">
                <a16:creationId xmlns:a16="http://schemas.microsoft.com/office/drawing/2014/main" id="{51D5F564-83C4-CE7A-9BF4-FF49C231F206}"/>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0202" t="-896" b="11101"/>
          <a:stretch/>
        </p:blipFill>
        <p:spPr>
          <a:xfrm>
            <a:off x="6098117" y="0"/>
            <a:ext cx="6093883" cy="6858000"/>
          </a:xfrm>
        </p:spPr>
      </p:pic>
    </p:spTree>
    <p:extLst>
      <p:ext uri="{BB962C8B-B14F-4D97-AF65-F5344CB8AC3E}">
        <p14:creationId xmlns:p14="http://schemas.microsoft.com/office/powerpoint/2010/main" val="2162047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SDA Bible Commentary</a:t>
            </a:r>
            <a:r>
              <a:rPr lang="en-US" dirty="0"/>
              <a:t> on Matthew 13:12</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600" b="1" dirty="0"/>
              <a:t>Those who have made practical use of the truth revealed to them will be given more truth. Those who are spiritually receptive will get infinitely more good from any presentation of truth than the keenest minds that are lacking in spiritual receptiveness. The wonderful gifts of Heaven are for those who eagerly desire them. </a:t>
            </a:r>
          </a:p>
        </p:txBody>
      </p:sp>
    </p:spTree>
    <p:extLst>
      <p:ext uri="{BB962C8B-B14F-4D97-AF65-F5344CB8AC3E}">
        <p14:creationId xmlns:p14="http://schemas.microsoft.com/office/powerpoint/2010/main" val="7844292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Growing Seed</a:t>
            </a:r>
            <a:br>
              <a:rPr lang="en-US" sz="4800" dirty="0"/>
            </a:br>
            <a:r>
              <a:rPr lang="en-US" sz="3600" dirty="0"/>
              <a:t>Mark 4:26-29</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4400" dirty="0">
                <a:solidFill>
                  <a:schemeClr val="bg1"/>
                </a:solidFill>
              </a:rPr>
              <a:t>26 And he said, So is the kingdom of God, as if a man should cast seed into the ground;</a:t>
            </a:r>
          </a:p>
        </p:txBody>
      </p:sp>
      <p:pic>
        <p:nvPicPr>
          <p:cNvPr id="3074" name="Picture 2" descr="‘It is the smallest of all seeds. – Slide 2">
            <a:extLst>
              <a:ext uri="{FF2B5EF4-FFF2-40B4-BE49-F238E27FC236}">
                <a16:creationId xmlns:a16="http://schemas.microsoft.com/office/drawing/2014/main" id="{E3ECB3EA-94C4-34B5-1A7C-0DB29F71B41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995" r="14795"/>
          <a:stretch/>
        </p:blipFill>
        <p:spPr bwMode="auto">
          <a:xfrm>
            <a:off x="1152939" y="2274780"/>
            <a:ext cx="4094922" cy="408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2978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Growing Seed</a:t>
            </a:r>
            <a:br>
              <a:rPr lang="en-US" sz="4800" dirty="0"/>
            </a:br>
            <a:r>
              <a:rPr lang="en-US" sz="3600" dirty="0"/>
              <a:t>Mark 4:27-29</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4400" dirty="0">
                <a:solidFill>
                  <a:schemeClr val="bg1"/>
                </a:solidFill>
              </a:rPr>
              <a:t>27 And should sleep, and rise night and day, and the seed should spring and grow up, he </a:t>
            </a:r>
            <a:r>
              <a:rPr lang="en-US" sz="4400" dirty="0" err="1">
                <a:solidFill>
                  <a:schemeClr val="bg1"/>
                </a:solidFill>
              </a:rPr>
              <a:t>knoweth</a:t>
            </a:r>
            <a:r>
              <a:rPr lang="en-US" sz="4400" dirty="0">
                <a:solidFill>
                  <a:schemeClr val="bg1"/>
                </a:solidFill>
              </a:rPr>
              <a:t> not how.</a:t>
            </a:r>
          </a:p>
        </p:txBody>
      </p:sp>
      <p:pic>
        <p:nvPicPr>
          <p:cNvPr id="4098" name="Picture 2" descr="‘But it becomes the largest of garden plants. It grows into a tree, and birds come and make nests in its branches.’ – Slide 3">
            <a:extLst>
              <a:ext uri="{FF2B5EF4-FFF2-40B4-BE49-F238E27FC236}">
                <a16:creationId xmlns:a16="http://schemas.microsoft.com/office/drawing/2014/main" id="{473735E9-09EF-FAE2-3A5A-ADA53F9682A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066" r="14703"/>
          <a:stretch/>
        </p:blipFill>
        <p:spPr bwMode="auto">
          <a:xfrm>
            <a:off x="809999" y="2327275"/>
            <a:ext cx="4368287" cy="408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0996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SDA Bible Commentary </a:t>
            </a:r>
            <a:r>
              <a:rPr lang="en-US" dirty="0"/>
              <a:t>on Mark 4:26</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600" b="1" dirty="0"/>
              <a:t>In this parable Christ says that if the seed of the kingdom is but given a chance in the life, it will produce its harvest of good. Men may not be able to explain how the process of Christian growth and character transformation takes place, but it goes forward nevertheless.</a:t>
            </a:r>
          </a:p>
        </p:txBody>
      </p:sp>
    </p:spTree>
    <p:extLst>
      <p:ext uri="{BB962C8B-B14F-4D97-AF65-F5344CB8AC3E}">
        <p14:creationId xmlns:p14="http://schemas.microsoft.com/office/powerpoint/2010/main" val="2511135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Growing Seed</a:t>
            </a:r>
            <a:br>
              <a:rPr lang="en-US" sz="4800" dirty="0"/>
            </a:br>
            <a:r>
              <a:rPr lang="en-US" sz="3600" dirty="0"/>
              <a:t>Mark 4:28-29</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4400" dirty="0">
                <a:solidFill>
                  <a:schemeClr val="bg1"/>
                </a:solidFill>
              </a:rPr>
              <a:t>28 For the earth bringeth forth fruit of herself; first the blade, then the ear, after that the full corn in the ear.</a:t>
            </a:r>
          </a:p>
        </p:txBody>
      </p:sp>
      <p:pic>
        <p:nvPicPr>
          <p:cNvPr id="5122" name="Picture 2" descr="Jesus always used stories and illustrations when speaking to the crowds. On one occasion Jesus said, ‘The Kingdom of Heaven is like a mustard seed planted in a field. – Slide 1">
            <a:extLst>
              <a:ext uri="{FF2B5EF4-FFF2-40B4-BE49-F238E27FC236}">
                <a16:creationId xmlns:a16="http://schemas.microsoft.com/office/drawing/2014/main" id="{D3842E74-BA27-9296-70DE-6EE3BE0D5FC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129" r="1246"/>
          <a:stretch/>
        </p:blipFill>
        <p:spPr bwMode="auto">
          <a:xfrm>
            <a:off x="655982" y="2222285"/>
            <a:ext cx="4726017" cy="418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5606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rgbClr val="39302A"/>
                </a:solidFill>
              </a:rPr>
              <a:t>The Growing Seed</a:t>
            </a:r>
            <a:br>
              <a:rPr lang="en-US" sz="4800" dirty="0"/>
            </a:br>
            <a:r>
              <a:rPr lang="en-US" sz="3600" dirty="0"/>
              <a:t>Mark 4:29</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4400" dirty="0">
                <a:solidFill>
                  <a:schemeClr val="bg1"/>
                </a:solidFill>
              </a:rPr>
              <a:t>29 But when the fruit is brought forth, immediately he </a:t>
            </a:r>
            <a:r>
              <a:rPr lang="en-US" sz="4400" dirty="0" err="1">
                <a:solidFill>
                  <a:schemeClr val="bg1"/>
                </a:solidFill>
              </a:rPr>
              <a:t>putteth</a:t>
            </a:r>
            <a:r>
              <a:rPr lang="en-US" sz="4400" dirty="0">
                <a:solidFill>
                  <a:schemeClr val="bg1"/>
                </a:solidFill>
              </a:rPr>
              <a:t> in the sickle, because the harvest is come.</a:t>
            </a:r>
          </a:p>
        </p:txBody>
      </p:sp>
      <p:pic>
        <p:nvPicPr>
          <p:cNvPr id="6146" name="Picture 2" descr="But others are like the seed sown on good soil. They hear God’s word and obey it. – Slide 14">
            <a:extLst>
              <a:ext uri="{FF2B5EF4-FFF2-40B4-BE49-F238E27FC236}">
                <a16:creationId xmlns:a16="http://schemas.microsoft.com/office/drawing/2014/main" id="{AC13ECC9-37D9-406B-7BB7-FF782F62E87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689" r="9034"/>
          <a:stretch/>
        </p:blipFill>
        <p:spPr bwMode="auto">
          <a:xfrm>
            <a:off x="1023730" y="2267509"/>
            <a:ext cx="4167809" cy="4098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16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Christ’s Object Lessons</a:t>
            </a:r>
            <a:r>
              <a:rPr lang="en-US" dirty="0"/>
              <a:t>, p. 38</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600" b="1" dirty="0"/>
              <a:t>Every seed brings forth fruit after its kind. Sow the seed under right conditions, and it will develop its own life in the plant. Receive into the soul by faith the incorruptible seed of the word, and it will bring forth a character and a life after the similitude of the character and the life of God. </a:t>
            </a:r>
          </a:p>
        </p:txBody>
      </p:sp>
    </p:spTree>
    <p:extLst>
      <p:ext uri="{BB962C8B-B14F-4D97-AF65-F5344CB8AC3E}">
        <p14:creationId xmlns:p14="http://schemas.microsoft.com/office/powerpoint/2010/main" val="11389919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tx2">
                    <a:lumMod val="10000"/>
                  </a:schemeClr>
                </a:solidFill>
              </a:rPr>
              <a:t>Christ’s Object Lessons</a:t>
            </a:r>
            <a:r>
              <a:rPr lang="en-US" dirty="0"/>
              <a:t>, p. 38 </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71500" y="2222287"/>
            <a:ext cx="11093801" cy="4188525"/>
          </a:xfrm>
        </p:spPr>
        <p:txBody>
          <a:bodyPr>
            <a:noAutofit/>
          </a:bodyPr>
          <a:lstStyle/>
          <a:p>
            <a:pPr marL="0" indent="0">
              <a:buNone/>
            </a:pPr>
            <a:r>
              <a:rPr lang="en-US" sz="3600" b="1" dirty="0"/>
              <a:t>The teachers of Israel were not sowing the seed of the word of God. Christ's work as a teacher of truth was in marked contrast to that of the rabbis of His time. They dwelt upon traditions, upon human theories and speculations. Often that which man had taught and written about the word, they put in place of the word itself. Their teaching had no power to quicken the soul. </a:t>
            </a:r>
          </a:p>
        </p:txBody>
      </p:sp>
    </p:spTree>
    <p:extLst>
      <p:ext uri="{BB962C8B-B14F-4D97-AF65-F5344CB8AC3E}">
        <p14:creationId xmlns:p14="http://schemas.microsoft.com/office/powerpoint/2010/main" val="4187560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4:2-9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2 And he taught them many things by parables, and said unto them in his doctrine,</a:t>
            </a:r>
          </a:p>
        </p:txBody>
      </p:sp>
      <p:pic>
        <p:nvPicPr>
          <p:cNvPr id="4098" name="Picture 2" descr="Slide 26">
            <a:extLst>
              <a:ext uri="{FF2B5EF4-FFF2-40B4-BE49-F238E27FC236}">
                <a16:creationId xmlns:a16="http://schemas.microsoft.com/office/drawing/2014/main" id="{A76540F9-D46F-0D86-0956-F3CC63D758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04" t="-1111" r="9651" b="1111"/>
          <a:stretch/>
        </p:blipFill>
        <p:spPr bwMode="auto">
          <a:xfrm>
            <a:off x="1073151" y="2333625"/>
            <a:ext cx="361849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1491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4000" dirty="0"/>
              <a:t>The Mustard Seed</a:t>
            </a:r>
            <a:br>
              <a:rPr lang="en-US" sz="3600" dirty="0"/>
            </a:br>
            <a:r>
              <a:rPr lang="en-US" sz="2800" dirty="0">
                <a:solidFill>
                  <a:srgbClr val="39302A"/>
                </a:solidFill>
              </a:rPr>
              <a:t>Mark 4:30-32</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30 And he said, Whereunto shall we liken the kingdom of God? or with what comparison shall we compare it?</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2" name="Picture 4" descr="Jesus then told another parable (parable of the mustard seed). – Slide 8">
            <a:extLst>
              <a:ext uri="{FF2B5EF4-FFF2-40B4-BE49-F238E27FC236}">
                <a16:creationId xmlns:a16="http://schemas.microsoft.com/office/drawing/2014/main" id="{CCC8429C-60F5-8632-465A-92638FB40B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56"/>
          <a:stretch/>
        </p:blipFill>
        <p:spPr bwMode="auto">
          <a:xfrm>
            <a:off x="1073151" y="2486858"/>
            <a:ext cx="361849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1671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4000" dirty="0"/>
              <a:t>The Mustard Seed</a:t>
            </a:r>
            <a:br>
              <a:rPr lang="en-US" sz="3600" dirty="0"/>
            </a:br>
            <a:r>
              <a:rPr lang="en-US" sz="2800" dirty="0">
                <a:solidFill>
                  <a:srgbClr val="39302A"/>
                </a:solidFill>
              </a:rPr>
              <a:t>Mark 4:31-32</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31 It is like a grain of mustard seed, which, when it is sown in the earth, is less than all the seeds that be in the earth:</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6" name="Picture 4" descr="‘The kingdom of heaven is like a mustard seed that a man took and sowed in his field. – Slide 9">
            <a:extLst>
              <a:ext uri="{FF2B5EF4-FFF2-40B4-BE49-F238E27FC236}">
                <a16:creationId xmlns:a16="http://schemas.microsoft.com/office/drawing/2014/main" id="{AA0CBD0F-58DB-B9DD-34C8-C27FE75B7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1" r="20326"/>
          <a:stretch/>
        </p:blipFill>
        <p:spPr bwMode="auto">
          <a:xfrm>
            <a:off x="1073151" y="2344815"/>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171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4000" dirty="0"/>
              <a:t>The Mustard Seed</a:t>
            </a:r>
            <a:br>
              <a:rPr lang="en-US" sz="3600" dirty="0"/>
            </a:br>
            <a:r>
              <a:rPr lang="en-US" sz="2800" dirty="0">
                <a:solidFill>
                  <a:srgbClr val="39302A"/>
                </a:solidFill>
              </a:rPr>
              <a:t>Mark 4:32</a:t>
            </a:r>
            <a:endParaRPr lang="en-US" sz="3600" dirty="0">
              <a:solidFill>
                <a:srgbClr val="39302A"/>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32 But when it is sown, it </a:t>
            </a:r>
            <a:r>
              <a:rPr lang="en-US" sz="4400" dirty="0" err="1"/>
              <a:t>groweth</a:t>
            </a:r>
            <a:r>
              <a:rPr lang="en-US" sz="4400" dirty="0"/>
              <a:t> up, and becometh greater than all herbs, and </a:t>
            </a:r>
            <a:r>
              <a:rPr lang="en-US" sz="4400" dirty="0" err="1"/>
              <a:t>shooteth</a:t>
            </a:r>
            <a:r>
              <a:rPr lang="en-US" sz="4400" dirty="0"/>
              <a:t> out great branches; so that the fowls of the air may lodge under the shadow of it.</a:t>
            </a:r>
          </a:p>
        </p:txBody>
      </p:sp>
      <p:sp>
        <p:nvSpPr>
          <p:cNvPr id="4" name="AutoShape 2" descr="Other seed fell among thorns which grew up and choked the plants so they did not bear grain. – Slide 6">
            <a:extLst>
              <a:ext uri="{FF2B5EF4-FFF2-40B4-BE49-F238E27FC236}">
                <a16:creationId xmlns:a16="http://schemas.microsoft.com/office/drawing/2014/main" id="{A3148BC8-2879-C5FC-7A74-E80876448E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2" name="Picture 6" descr="‘It is the smallest of all the seeds, but when it has grown it is the greatest garden plant and becomes a tree, so that the wild birds come and nest in its branches.’ – Slide 10">
            <a:extLst>
              <a:ext uri="{FF2B5EF4-FFF2-40B4-BE49-F238E27FC236}">
                <a16:creationId xmlns:a16="http://schemas.microsoft.com/office/drawing/2014/main" id="{29ECE530-AEE3-D270-FF9F-3641DA61DE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90" r="20244"/>
          <a:stretch/>
        </p:blipFill>
        <p:spPr bwMode="auto">
          <a:xfrm>
            <a:off x="1073151" y="2362570"/>
            <a:ext cx="3618490" cy="3884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1382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3600" b="1" dirty="0">
                <a:solidFill>
                  <a:schemeClr val="accent1">
                    <a:lumMod val="40000"/>
                    <a:lumOff val="60000"/>
                  </a:schemeClr>
                </a:solidFill>
              </a:rPr>
              <a:t>Parables</a:t>
            </a:r>
            <a:br>
              <a:rPr lang="en-US" sz="3600" b="1" dirty="0">
                <a:solidFill>
                  <a:schemeClr val="accent1">
                    <a:lumMod val="40000"/>
                    <a:lumOff val="60000"/>
                  </a:schemeClr>
                </a:solidFill>
              </a:rPr>
            </a:br>
            <a:r>
              <a:rPr lang="en-US" sz="3200" b="1" dirty="0">
                <a:solidFill>
                  <a:schemeClr val="accent1">
                    <a:lumMod val="40000"/>
                    <a:lumOff val="60000"/>
                  </a:schemeClr>
                </a:solidFill>
              </a:rPr>
              <a:t>Mark 4:33-34</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400" b="1" dirty="0"/>
              <a:t>33 And with many such parables </a:t>
            </a:r>
            <a:r>
              <a:rPr lang="en-US" sz="4400" b="1" dirty="0" err="1"/>
              <a:t>spake</a:t>
            </a:r>
            <a:r>
              <a:rPr lang="en-US" sz="4400" b="1" dirty="0"/>
              <a:t> he the word unto them, as they were able to hear it.</a:t>
            </a:r>
          </a:p>
        </p:txBody>
      </p:sp>
      <p:pic>
        <p:nvPicPr>
          <p:cNvPr id="8" name="Picture Placeholder 7">
            <a:extLst>
              <a:ext uri="{FF2B5EF4-FFF2-40B4-BE49-F238E27FC236}">
                <a16:creationId xmlns:a16="http://schemas.microsoft.com/office/drawing/2014/main" id="{BBC361F4-B260-25DA-FAEF-976CBC8C1EE5}"/>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061" t="-1151" r="32289" b="1151"/>
          <a:stretch/>
        </p:blipFill>
        <p:spPr>
          <a:xfrm>
            <a:off x="6098117" y="0"/>
            <a:ext cx="6093883" cy="6858000"/>
          </a:xfrm>
        </p:spPr>
      </p:pic>
    </p:spTree>
    <p:extLst>
      <p:ext uri="{BB962C8B-B14F-4D97-AF65-F5344CB8AC3E}">
        <p14:creationId xmlns:p14="http://schemas.microsoft.com/office/powerpoint/2010/main" val="26894971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3600" b="1" dirty="0">
                <a:solidFill>
                  <a:schemeClr val="accent1">
                    <a:lumMod val="40000"/>
                    <a:lumOff val="60000"/>
                  </a:schemeClr>
                </a:solidFill>
              </a:rPr>
              <a:t>Parables</a:t>
            </a:r>
            <a:br>
              <a:rPr lang="en-US" sz="3600" b="1" dirty="0">
                <a:solidFill>
                  <a:schemeClr val="accent1">
                    <a:lumMod val="40000"/>
                    <a:lumOff val="60000"/>
                  </a:schemeClr>
                </a:solidFill>
              </a:rPr>
            </a:br>
            <a:r>
              <a:rPr lang="en-US" sz="3200" b="1" dirty="0">
                <a:solidFill>
                  <a:schemeClr val="accent1">
                    <a:lumMod val="40000"/>
                    <a:lumOff val="60000"/>
                  </a:schemeClr>
                </a:solidFill>
              </a:rPr>
              <a:t>Mark 4:33-34</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300" b="1" dirty="0"/>
              <a:t>34 But without a parable </a:t>
            </a:r>
            <a:r>
              <a:rPr lang="en-US" sz="4300" b="1" dirty="0" err="1"/>
              <a:t>spake</a:t>
            </a:r>
            <a:r>
              <a:rPr lang="en-US" sz="4300" b="1" dirty="0"/>
              <a:t> he not unto them: and when they were alone, he expounded all things to his disciples.</a:t>
            </a:r>
          </a:p>
        </p:txBody>
      </p:sp>
      <p:pic>
        <p:nvPicPr>
          <p:cNvPr id="7" name="Picture Placeholder 6">
            <a:extLst>
              <a:ext uri="{FF2B5EF4-FFF2-40B4-BE49-F238E27FC236}">
                <a16:creationId xmlns:a16="http://schemas.microsoft.com/office/drawing/2014/main" id="{D317B3ED-A309-6434-6C65-D468E29CD49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1742221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A57A-D139-0661-5B1C-9F2DE5611352}"/>
              </a:ext>
            </a:extLst>
          </p:cNvPr>
          <p:cNvSpPr>
            <a:spLocks noGrp="1"/>
          </p:cNvSpPr>
          <p:nvPr>
            <p:ph type="title"/>
          </p:nvPr>
        </p:nvSpPr>
        <p:spPr/>
        <p:txBody>
          <a:bodyPr/>
          <a:lstStyle/>
          <a:p>
            <a:r>
              <a:rPr lang="en-US" sz="4800" dirty="0">
                <a:solidFill>
                  <a:srgbClr val="39302A"/>
                </a:solidFill>
              </a:rPr>
              <a:t>Parable </a:t>
            </a:r>
            <a:r>
              <a:rPr lang="en-US" sz="4800" dirty="0"/>
              <a:t>Questions</a:t>
            </a:r>
          </a:p>
        </p:txBody>
      </p:sp>
      <p:sp>
        <p:nvSpPr>
          <p:cNvPr id="3" name="Content Placeholder 2">
            <a:extLst>
              <a:ext uri="{FF2B5EF4-FFF2-40B4-BE49-F238E27FC236}">
                <a16:creationId xmlns:a16="http://schemas.microsoft.com/office/drawing/2014/main" id="{BBDBA6E3-FFB4-67BF-951C-A334EE0961E2}"/>
              </a:ext>
            </a:extLst>
          </p:cNvPr>
          <p:cNvSpPr>
            <a:spLocks noGrp="1"/>
          </p:cNvSpPr>
          <p:nvPr>
            <p:ph idx="1"/>
          </p:nvPr>
        </p:nvSpPr>
        <p:spPr>
          <a:xfrm>
            <a:off x="818712" y="2222287"/>
            <a:ext cx="10554574" cy="4188525"/>
          </a:xfrm>
        </p:spPr>
        <p:txBody>
          <a:bodyPr>
            <a:normAutofit lnSpcReduction="10000"/>
          </a:bodyPr>
          <a:lstStyle/>
          <a:p>
            <a:r>
              <a:rPr lang="en-US" sz="4000" dirty="0"/>
              <a:t>How to interpret what they mean, </a:t>
            </a:r>
          </a:p>
          <a:p>
            <a:r>
              <a:rPr lang="en-US" sz="4000" dirty="0"/>
              <a:t>Why Jesus used them, </a:t>
            </a:r>
          </a:p>
          <a:p>
            <a:r>
              <a:rPr lang="en-US" sz="4000" dirty="0"/>
              <a:t>What kind of lessons they were  intended to reveal,</a:t>
            </a:r>
          </a:p>
          <a:p>
            <a:r>
              <a:rPr lang="en-US" sz="4000" dirty="0"/>
              <a:t>How literally they were to be taken, </a:t>
            </a:r>
          </a:p>
          <a:p>
            <a:r>
              <a:rPr lang="en-US" sz="4000" dirty="0"/>
              <a:t>Whether they were purely allegory.</a:t>
            </a:r>
          </a:p>
        </p:txBody>
      </p:sp>
    </p:spTree>
    <p:extLst>
      <p:ext uri="{BB962C8B-B14F-4D97-AF65-F5344CB8AC3E}">
        <p14:creationId xmlns:p14="http://schemas.microsoft.com/office/powerpoint/2010/main" val="3410834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4:3-9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3 Hearken; Behold, there went out a </a:t>
            </a:r>
            <a:r>
              <a:rPr lang="en-US" sz="4800" dirty="0" err="1"/>
              <a:t>sower</a:t>
            </a:r>
            <a:r>
              <a:rPr lang="en-US" sz="4800" dirty="0"/>
              <a:t> to sow:</a:t>
            </a:r>
          </a:p>
        </p:txBody>
      </p:sp>
      <p:pic>
        <p:nvPicPr>
          <p:cNvPr id="2050" name="Picture 2" descr="A farmer was scattering seed. – Slide 2">
            <a:extLst>
              <a:ext uri="{FF2B5EF4-FFF2-40B4-BE49-F238E27FC236}">
                <a16:creationId xmlns:a16="http://schemas.microsoft.com/office/drawing/2014/main" id="{D56F668D-AC80-49C9-BFF0-FD95DD4118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12" r="19262"/>
          <a:stretch/>
        </p:blipFill>
        <p:spPr bwMode="auto">
          <a:xfrm>
            <a:off x="1073151" y="2409824"/>
            <a:ext cx="3618490" cy="3837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488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4:4-9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4 And it came to pass, as he sowed, some fell by the way side, and the fowls of the air came and devoured it up.</a:t>
            </a:r>
          </a:p>
        </p:txBody>
      </p:sp>
      <p:pic>
        <p:nvPicPr>
          <p:cNvPr id="3074" name="Picture 2" descr="Some fell on the path and birds swooped down and ate up the seed. – Slide 3">
            <a:extLst>
              <a:ext uri="{FF2B5EF4-FFF2-40B4-BE49-F238E27FC236}">
                <a16:creationId xmlns:a16="http://schemas.microsoft.com/office/drawing/2014/main" id="{EFF83FFA-9637-B967-DB2A-8EA0E4FE31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04" r="9651"/>
          <a:stretch/>
        </p:blipFill>
        <p:spPr bwMode="auto">
          <a:xfrm>
            <a:off x="1073151" y="2324100"/>
            <a:ext cx="361849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173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4:5-9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5 And some fell on stony ground, where it had not much earth; and immediately it sprang up, because it had no depth of earth:</a:t>
            </a:r>
          </a:p>
        </p:txBody>
      </p:sp>
      <p:pic>
        <p:nvPicPr>
          <p:cNvPr id="5122" name="Picture 2" descr="Some seed fell on rocky soil where it started to grow but could not take root. – Slide 4">
            <a:extLst>
              <a:ext uri="{FF2B5EF4-FFF2-40B4-BE49-F238E27FC236}">
                <a16:creationId xmlns:a16="http://schemas.microsoft.com/office/drawing/2014/main" id="{928B17EE-DC3F-0E25-33F6-0C721C7D46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123" r="6413"/>
          <a:stretch/>
        </p:blipFill>
        <p:spPr bwMode="auto">
          <a:xfrm>
            <a:off x="1073151" y="2286000"/>
            <a:ext cx="3547534"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083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5400" dirty="0"/>
              <a:t>The Sower</a:t>
            </a:r>
            <a:br>
              <a:rPr lang="en-US" sz="3600" dirty="0"/>
            </a:br>
            <a:r>
              <a:rPr lang="en-US" sz="3600" dirty="0">
                <a:solidFill>
                  <a:srgbClr val="39302A"/>
                </a:solidFill>
              </a:rPr>
              <a:t>Mark 4:6-9</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6 But when the sun was up, it was scorched; and because it had no root, it withered away.</a:t>
            </a:r>
          </a:p>
        </p:txBody>
      </p:sp>
      <p:pic>
        <p:nvPicPr>
          <p:cNvPr id="6146" name="Picture 2" descr="When the sun came up it scorched the seed and it withered. – Slide 5">
            <a:extLst>
              <a:ext uri="{FF2B5EF4-FFF2-40B4-BE49-F238E27FC236}">
                <a16:creationId xmlns:a16="http://schemas.microsoft.com/office/drawing/2014/main" id="{BDF5C064-5882-F825-D650-A7A270080E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97" r="11758"/>
          <a:stretch/>
        </p:blipFill>
        <p:spPr bwMode="auto">
          <a:xfrm>
            <a:off x="1073151" y="2295525"/>
            <a:ext cx="361849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28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4602</TotalTime>
  <Words>2489</Words>
  <Application>Microsoft Office PowerPoint</Application>
  <PresentationFormat>Widescreen</PresentationFormat>
  <Paragraphs>163</Paragraphs>
  <Slides>56</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 Rounded MT Bold</vt:lpstr>
      <vt:lpstr>Calibri</vt:lpstr>
      <vt:lpstr>Century Gothic</vt:lpstr>
      <vt:lpstr>Wingdings 2</vt:lpstr>
      <vt:lpstr>Quotable</vt:lpstr>
      <vt:lpstr>Parables</vt:lpstr>
      <vt:lpstr>Quarterly:  Sabbath Afternoon</vt:lpstr>
      <vt:lpstr>Parable Questions</vt:lpstr>
      <vt:lpstr>The Sower Mark 4:1-9</vt:lpstr>
      <vt:lpstr>The Sower Mark 4:2-9</vt:lpstr>
      <vt:lpstr>The Sower Mark 4:3-9</vt:lpstr>
      <vt:lpstr>The Sower Mark 4:4-9</vt:lpstr>
      <vt:lpstr>The Sower Mark 4:5-9</vt:lpstr>
      <vt:lpstr>The Sower Mark 4:6-9</vt:lpstr>
      <vt:lpstr>The Sower Mark 4:7-9</vt:lpstr>
      <vt:lpstr>The Sower Mark 4:8-9</vt:lpstr>
      <vt:lpstr>The Sower Mark 4:9</vt:lpstr>
      <vt:lpstr>Parables Mark 4:10-12</vt:lpstr>
      <vt:lpstr>Parables Mark 4:10-12</vt:lpstr>
      <vt:lpstr>Parables Mark 4:12</vt:lpstr>
      <vt:lpstr>This is quoted from Isaiah 6:10</vt:lpstr>
      <vt:lpstr>The Throne Room Isaiah 6:1-10</vt:lpstr>
      <vt:lpstr>The Throne Room Isaiah 6:2-10</vt:lpstr>
      <vt:lpstr>The Throne Room Isaiah 6:4-10</vt:lpstr>
      <vt:lpstr>The Throne Room Isaiah 6:6-10</vt:lpstr>
      <vt:lpstr>The Throne Room Isaiah 6:8-10</vt:lpstr>
      <vt:lpstr>The Throne Room Isaiah 6:10</vt:lpstr>
      <vt:lpstr>SDA Bible Commentary on Matthew 13:15</vt:lpstr>
      <vt:lpstr>Christ’s Object Lessons p. 105</vt:lpstr>
      <vt:lpstr>Christ’s Object Lessons p. 105</vt:lpstr>
      <vt:lpstr>Christ’s Object Lessons p. 105</vt:lpstr>
      <vt:lpstr>SDA Bible Commentary on Matthew 13:11</vt:lpstr>
      <vt:lpstr>The Parable of the Sower Explained Mark 4:13-20</vt:lpstr>
      <vt:lpstr>The Parable of the Sower Explained Mark 4:15-20</vt:lpstr>
      <vt:lpstr>The Parable of the Sower Explained Mark 4:16-20</vt:lpstr>
      <vt:lpstr>The Parable of the Sower Explained Mark 4:17-20</vt:lpstr>
      <vt:lpstr>The Parable of the Sower Explained Mark 4:18-20</vt:lpstr>
      <vt:lpstr>The Parable of the Sower Explained Mark 4:19-20</vt:lpstr>
      <vt:lpstr>The Parable of the Sower Explained Mark 4:20</vt:lpstr>
      <vt:lpstr>Christ’s Object Lessons, p. 36</vt:lpstr>
      <vt:lpstr>Christ’s Object Lessons, p. 36</vt:lpstr>
      <vt:lpstr>The Lamp Mark 4:21-23</vt:lpstr>
      <vt:lpstr>The Lamp Mark 4:22-23</vt:lpstr>
      <vt:lpstr>The Lamp Mark 4:23</vt:lpstr>
      <vt:lpstr>Measures Mark 4:24-25</vt:lpstr>
      <vt:lpstr>Measures Mark 4:25</vt:lpstr>
      <vt:lpstr>SDA Bible Commentary on Matthew 13:12</vt:lpstr>
      <vt:lpstr>The Growing Seed Mark 4:26-29</vt:lpstr>
      <vt:lpstr>The Growing Seed Mark 4:27-29</vt:lpstr>
      <vt:lpstr>SDA Bible Commentary on Mark 4:26</vt:lpstr>
      <vt:lpstr>The Growing Seed Mark 4:28-29</vt:lpstr>
      <vt:lpstr>The Growing Seed Mark 4:29</vt:lpstr>
      <vt:lpstr>Christ’s Object Lessons, p. 38</vt:lpstr>
      <vt:lpstr>Christ’s Object Lessons, p. 38 </vt:lpstr>
      <vt:lpstr>The Mustard Seed Mark 4:30-32</vt:lpstr>
      <vt:lpstr>The Mustard Seed Mark 4:31-32</vt:lpstr>
      <vt:lpstr>The Mustard Seed Mark 4:32</vt:lpstr>
      <vt:lpstr>Parables Mark 4:33-34</vt:lpstr>
      <vt:lpstr>Parables Mark 4:33-34</vt:lpstr>
      <vt:lpstr>Parable 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12</cp:revision>
  <cp:lastPrinted>2024-07-27T03:05:54Z</cp:lastPrinted>
  <dcterms:created xsi:type="dcterms:W3CDTF">2024-07-06T03:04:01Z</dcterms:created>
  <dcterms:modified xsi:type="dcterms:W3CDTF">2024-07-27T03:06:23Z</dcterms:modified>
</cp:coreProperties>
</file>